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256" r:id="rId5"/>
    <p:sldId id="269" r:id="rId6"/>
    <p:sldId id="304" r:id="rId7"/>
    <p:sldId id="311" r:id="rId8"/>
    <p:sldId id="307" r:id="rId9"/>
    <p:sldId id="308" r:id="rId10"/>
    <p:sldId id="309" r:id="rId11"/>
    <p:sldId id="312" r:id="rId12"/>
    <p:sldId id="313" r:id="rId13"/>
    <p:sldId id="314" r:id="rId14"/>
    <p:sldId id="315" r:id="rId15"/>
    <p:sldId id="317" r:id="rId16"/>
    <p:sldId id="316" r:id="rId17"/>
    <p:sldId id="318" r:id="rId18"/>
    <p:sldId id="310" r:id="rId19"/>
    <p:sldId id="30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B53AB9-C5A7-4FBA-B81A-10CF5C108BB0}" v="23" dt="2024-05-03T10:13:40.0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Hea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Tampungan Tanggal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629EED-E17C-4A60-A013-79A4C49B7B91}" type="datetimeFigureOut">
              <a:rPr lang="en-ID" smtClean="0"/>
              <a:t>03/05/2024</a:t>
            </a:fld>
            <a:endParaRPr lang="en-ID"/>
          </a:p>
        </p:txBody>
      </p:sp>
      <p:sp>
        <p:nvSpPr>
          <p:cNvPr id="4" name="Tampungan Gambar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Tampungan Catatan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d-ID"/>
              <a:t>Klik untuk 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ID"/>
          </a:p>
        </p:txBody>
      </p:sp>
      <p:sp>
        <p:nvSpPr>
          <p:cNvPr id="6" name="Tampungan Ka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Tampungan Nomor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4F985C-8AB5-4D0C-8EBB-133199ACFC3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90923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4F985C-8AB5-4D0C-8EBB-133199ACFC35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570478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Gambar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ampungan Catatan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Tampungan Nomor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4F985C-8AB5-4D0C-8EBB-133199ACFC3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51100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291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34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19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851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48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94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942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263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222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384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21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B87A80-80B0-472A-A8FA-908A9EB86717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D099E2-DFA5-4B8A-8F64-B9F2B298DD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76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1657" y="730304"/>
            <a:ext cx="10748683" cy="2951155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BACKEND PROGRAMMING :</a:t>
            </a:r>
            <a:b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 RUMAH SAKIT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3999" y="4331170"/>
            <a:ext cx="9144000" cy="1445185"/>
          </a:xfrm>
        </p:spPr>
        <p:txBody>
          <a:bodyPr>
            <a:norm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Sheila Tania (535220028)</a:t>
            </a:r>
          </a:p>
          <a:p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Olivis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Clarabella </a:t>
            </a:r>
            <a:r>
              <a:rPr lang="en-US" sz="2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Khotiera</a:t>
            </a: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(535220050)</a:t>
            </a:r>
          </a:p>
          <a:p>
            <a:endParaRPr lang="en-US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08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2A1DF-ABFE-50D2-E227-B92BF132A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Hasil (6)</a:t>
            </a:r>
            <a:endParaRPr lang="en-ID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39771D-756C-5EF6-5915-0376C66172BC}"/>
              </a:ext>
            </a:extLst>
          </p:cNvPr>
          <p:cNvSpPr txBox="1"/>
          <p:nvPr/>
        </p:nvSpPr>
        <p:spPr>
          <a:xfrm>
            <a:off x="7342243" y="2413819"/>
            <a:ext cx="4714010" cy="16648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Bef>
                <a:spcPts val="300"/>
              </a:spcBef>
              <a:spcAft>
                <a:spcPts val="1000"/>
              </a:spcAft>
            </a:pP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Terdapat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juga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fitur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pengaturan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jika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sebagai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admin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maka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bisa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melakukan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perubahan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data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jadwal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dan juga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bisa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mengecek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data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pasien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yang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telah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melakukan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reservasi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dengan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dokter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.</a:t>
            </a:r>
            <a:endParaRPr lang="en-ID" sz="1600" b="1" u="sng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3" name="Gambar 1">
            <a:extLst>
              <a:ext uri="{FF2B5EF4-FFF2-40B4-BE49-F238E27FC236}">
                <a16:creationId xmlns:a16="http://schemas.microsoft.com/office/drawing/2014/main" id="{57DB17E9-560A-A6BC-164C-A8330481B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837" y="1694187"/>
            <a:ext cx="6251923" cy="33259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532A020-6914-B1C4-0600-A95AEF1529CB}"/>
              </a:ext>
            </a:extLst>
          </p:cNvPr>
          <p:cNvSpPr txBox="1"/>
          <p:nvPr/>
        </p:nvSpPr>
        <p:spPr>
          <a:xfrm>
            <a:off x="1410486" y="5163813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Gambar 9.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Tampilan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Pengaturan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– </a:t>
            </a:r>
            <a:r>
              <a:rPr lang="en-US" sz="180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Reservasi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Admin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989398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B4574-18AD-77BA-F857-BB0871E45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Hasil (7)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6FC02B-E8B2-BCF0-3367-DDD8242E21D2}"/>
              </a:ext>
            </a:extLst>
          </p:cNvPr>
          <p:cNvSpPr txBox="1"/>
          <p:nvPr/>
        </p:nvSpPr>
        <p:spPr>
          <a:xfrm>
            <a:off x="2680855" y="1495346"/>
            <a:ext cx="6830290" cy="417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Bef>
                <a:spcPts val="300"/>
              </a:spcBef>
              <a:spcAft>
                <a:spcPts val="1000"/>
              </a:spcAft>
            </a:pPr>
            <a:r>
              <a:rPr lang="en-ID" sz="2000" b="1" u="sng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Tampilan</a:t>
            </a:r>
            <a:r>
              <a:rPr lang="en-ID" sz="2000" b="1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CRUD yang </a:t>
            </a:r>
            <a:r>
              <a:rPr lang="en-ID" sz="2000" b="1" u="sng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telah</a:t>
            </a:r>
            <a:r>
              <a:rPr lang="en-ID" sz="2000" b="1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ID" sz="2000" b="1" u="sng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dibuat</a:t>
            </a:r>
            <a:endParaRPr lang="en-ID" sz="2000" b="1" u="sng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4" name="Gambar 4">
            <a:extLst>
              <a:ext uri="{FF2B5EF4-FFF2-40B4-BE49-F238E27FC236}">
                <a16:creationId xmlns:a16="http://schemas.microsoft.com/office/drawing/2014/main" id="{378D710A-A43A-AC04-5BEF-B5B1CEEBC6D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488" y="2173223"/>
            <a:ext cx="5685634" cy="3015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ambar 5">
            <a:extLst>
              <a:ext uri="{FF2B5EF4-FFF2-40B4-BE49-F238E27FC236}">
                <a16:creationId xmlns:a16="http://schemas.microsoft.com/office/drawing/2014/main" id="{DE65D086-6E0E-E6F5-671B-61FC455F6C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272" y="2173223"/>
            <a:ext cx="5679688" cy="301546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53EEC0-5089-9019-ED4E-2560AA133C01}"/>
              </a:ext>
            </a:extLst>
          </p:cNvPr>
          <p:cNvSpPr txBox="1"/>
          <p:nvPr/>
        </p:nvSpPr>
        <p:spPr>
          <a:xfrm>
            <a:off x="838200" y="5301889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Gambar 10.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Tampilan</a:t>
            </a:r>
            <a:r>
              <a:rPr lang="en-US" kern="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kern="0" dirty="0" err="1">
                <a:latin typeface="Times New Roman" panose="02020603050405020304" pitchFamily="18" charset="0"/>
                <a:ea typeface="Calibri" panose="020F0502020204030204" pitchFamily="34" charset="0"/>
              </a:rPr>
              <a:t>Pengaturan</a:t>
            </a:r>
            <a:r>
              <a:rPr lang="en-US" kern="0" dirty="0">
                <a:latin typeface="Times New Roman" panose="02020603050405020304" pitchFamily="18" charset="0"/>
                <a:ea typeface="Calibri" panose="020F0502020204030204" pitchFamily="34" charset="0"/>
              </a:rPr>
              <a:t> – Daftar </a:t>
            </a:r>
            <a:r>
              <a:rPr lang="en-US" kern="0" dirty="0" err="1">
                <a:latin typeface="Times New Roman" panose="02020603050405020304" pitchFamily="18" charset="0"/>
                <a:ea typeface="Calibri" panose="020F0502020204030204" pitchFamily="34" charset="0"/>
              </a:rPr>
              <a:t>Pengguna</a:t>
            </a:r>
            <a:endParaRPr lang="en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C745ED-EBAB-D4BA-5484-34FD8AC5FA39}"/>
              </a:ext>
            </a:extLst>
          </p:cNvPr>
          <p:cNvSpPr txBox="1"/>
          <p:nvPr/>
        </p:nvSpPr>
        <p:spPr>
          <a:xfrm>
            <a:off x="6935972" y="5323081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Gambar 11.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Tampilan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Pengaturan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– </a:t>
            </a:r>
            <a:r>
              <a:rPr lang="en-US" kern="0" dirty="0">
                <a:latin typeface="Times New Roman" panose="02020603050405020304" pitchFamily="18" charset="0"/>
                <a:ea typeface="Calibri" panose="020F0502020204030204" pitchFamily="34" charset="0"/>
              </a:rPr>
              <a:t>Daftar Dokter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796207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B4574-18AD-77BA-F857-BB0871E45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Hasil (8)</a:t>
            </a:r>
            <a:endParaRPr lang="en-ID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6FC02B-E8B2-BCF0-3367-DDD8242E21D2}"/>
              </a:ext>
            </a:extLst>
          </p:cNvPr>
          <p:cNvSpPr txBox="1"/>
          <p:nvPr/>
        </p:nvSpPr>
        <p:spPr>
          <a:xfrm>
            <a:off x="2680855" y="1495346"/>
            <a:ext cx="6830290" cy="417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Bef>
                <a:spcPts val="300"/>
              </a:spcBef>
              <a:spcAft>
                <a:spcPts val="1000"/>
              </a:spcAft>
            </a:pPr>
            <a:r>
              <a:rPr lang="en-ID" sz="2000" b="1" u="sng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Tampilan</a:t>
            </a:r>
            <a:r>
              <a:rPr lang="en-ID" sz="2000" b="1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CRUD yang </a:t>
            </a:r>
            <a:r>
              <a:rPr lang="en-ID" sz="2000" b="1" u="sng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telah</a:t>
            </a:r>
            <a:r>
              <a:rPr lang="en-ID" sz="2000" b="1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ID" sz="2000" b="1" u="sng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dibuat</a:t>
            </a:r>
            <a:endParaRPr lang="en-ID" sz="2000" b="1" u="sng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53EEC0-5089-9019-ED4E-2560AA133C01}"/>
              </a:ext>
            </a:extLst>
          </p:cNvPr>
          <p:cNvSpPr txBox="1"/>
          <p:nvPr/>
        </p:nvSpPr>
        <p:spPr>
          <a:xfrm>
            <a:off x="838200" y="5301889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Gambar </a:t>
            </a:r>
            <a:r>
              <a:rPr lang="en-US" b="1" kern="0" dirty="0">
                <a:latin typeface="Times New Roman" panose="02020603050405020304" pitchFamily="18" charset="0"/>
                <a:ea typeface="Calibri" panose="020F0502020204030204" pitchFamily="34" charset="0"/>
              </a:rPr>
              <a:t>12</a:t>
            </a:r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Tampilan</a:t>
            </a:r>
            <a:r>
              <a:rPr lang="en-US" kern="0" dirty="0"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kern="0" dirty="0" err="1">
                <a:latin typeface="Times New Roman" panose="02020603050405020304" pitchFamily="18" charset="0"/>
                <a:ea typeface="Calibri" panose="020F0502020204030204" pitchFamily="34" charset="0"/>
              </a:rPr>
              <a:t>Pengaturan</a:t>
            </a:r>
            <a:r>
              <a:rPr lang="en-US" kern="0" dirty="0">
                <a:latin typeface="Times New Roman" panose="02020603050405020304" pitchFamily="18" charset="0"/>
                <a:ea typeface="Calibri" panose="020F0502020204030204" pitchFamily="34" charset="0"/>
              </a:rPr>
              <a:t> – Daftar </a:t>
            </a:r>
            <a:r>
              <a:rPr lang="en-US" kern="0" dirty="0" err="1">
                <a:latin typeface="Times New Roman" panose="02020603050405020304" pitchFamily="18" charset="0"/>
                <a:ea typeface="Calibri" panose="020F0502020204030204" pitchFamily="34" charset="0"/>
              </a:rPr>
              <a:t>Spesialis</a:t>
            </a:r>
            <a:endParaRPr lang="en-ID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C745ED-EBAB-D4BA-5484-34FD8AC5FA39}"/>
              </a:ext>
            </a:extLst>
          </p:cNvPr>
          <p:cNvSpPr txBox="1"/>
          <p:nvPr/>
        </p:nvSpPr>
        <p:spPr>
          <a:xfrm>
            <a:off x="6462259" y="5343360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Gambar 13.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Tampilan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Pengaturan</a:t>
            </a:r>
            <a:r>
              <a:rPr lang="en-US" sz="1800" kern="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– </a:t>
            </a:r>
            <a:r>
              <a:rPr lang="en-US" sz="1800" kern="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Jadwal</a:t>
            </a:r>
            <a:r>
              <a:rPr lang="en-US" kern="0" dirty="0">
                <a:latin typeface="Times New Roman" panose="02020603050405020304" pitchFamily="18" charset="0"/>
                <a:ea typeface="Calibri" panose="020F0502020204030204" pitchFamily="34" charset="0"/>
              </a:rPr>
              <a:t> Dokter</a:t>
            </a:r>
            <a:endParaRPr lang="en-ID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419ECA9-2208-2A66-45B1-A009D22BB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21" y="2173223"/>
            <a:ext cx="5652362" cy="3015463"/>
          </a:xfrm>
          <a:prstGeom prst="rect">
            <a:avLst/>
          </a:prstGeom>
        </p:spPr>
      </p:pic>
      <p:pic>
        <p:nvPicPr>
          <p:cNvPr id="13" name="Gambar 7">
            <a:extLst>
              <a:ext uri="{FF2B5EF4-FFF2-40B4-BE49-F238E27FC236}">
                <a16:creationId xmlns:a16="http://schemas.microsoft.com/office/drawing/2014/main" id="{11A0BE61-4A86-8BB0-1388-DAFD73C0B02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2623" y="2173223"/>
            <a:ext cx="5483007" cy="29061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462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774DE-F998-86AE-D235-AFD675038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Hasil (9)</a:t>
            </a:r>
            <a:endParaRPr lang="en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374983-D023-DA50-1612-D902488BC556}"/>
              </a:ext>
            </a:extLst>
          </p:cNvPr>
          <p:cNvSpPr txBox="1"/>
          <p:nvPr/>
        </p:nvSpPr>
        <p:spPr>
          <a:xfrm>
            <a:off x="3048000" y="5167312"/>
            <a:ext cx="6096000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Bef>
                <a:spcPts val="300"/>
              </a:spcBef>
              <a:spcAft>
                <a:spcPts val="1000"/>
              </a:spcAft>
            </a:pPr>
            <a:r>
              <a:rPr lang="en-US" b="1" dirty="0"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Gambar 14.</a:t>
            </a:r>
            <a:r>
              <a:rPr lang="en-US" sz="1800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Tampilan</a:t>
            </a:r>
            <a:r>
              <a:rPr lang="en-US" dirty="0"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Pengaturan</a:t>
            </a:r>
            <a:r>
              <a:rPr lang="en-US" dirty="0"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- </a:t>
            </a:r>
            <a:r>
              <a:rPr lang="en-US" dirty="0" err="1"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Reservasi</a:t>
            </a:r>
            <a:endParaRPr lang="en-ID" sz="16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91CC8A-8DFE-8F79-D951-5B16340B60CB}"/>
              </a:ext>
            </a:extLst>
          </p:cNvPr>
          <p:cNvSpPr txBox="1"/>
          <p:nvPr/>
        </p:nvSpPr>
        <p:spPr>
          <a:xfrm>
            <a:off x="6317673" y="1936270"/>
            <a:ext cx="5368486" cy="3588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Bef>
                <a:spcPts val="300"/>
              </a:spcBef>
              <a:spcAft>
                <a:spcPts val="1000"/>
              </a:spcAft>
            </a:pPr>
            <a:endParaRPr lang="en-ID" sz="16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" name="Gambar 1">
            <a:extLst>
              <a:ext uri="{FF2B5EF4-FFF2-40B4-BE49-F238E27FC236}">
                <a16:creationId xmlns:a16="http://schemas.microsoft.com/office/drawing/2014/main" id="{1713A9A5-4845-3122-DA27-B21830327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425" y="2032896"/>
            <a:ext cx="5525150" cy="29390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593428-A194-AFE7-4F9D-7B01792A225B}"/>
              </a:ext>
            </a:extLst>
          </p:cNvPr>
          <p:cNvSpPr txBox="1"/>
          <p:nvPr/>
        </p:nvSpPr>
        <p:spPr>
          <a:xfrm>
            <a:off x="2680855" y="1495346"/>
            <a:ext cx="6830290" cy="417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Bef>
                <a:spcPts val="300"/>
              </a:spcBef>
              <a:spcAft>
                <a:spcPts val="1000"/>
              </a:spcAft>
            </a:pPr>
            <a:r>
              <a:rPr lang="en-ID" sz="2000" b="1" u="sng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Tampilan</a:t>
            </a:r>
            <a:r>
              <a:rPr lang="en-ID" sz="2000" b="1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CRUD yang </a:t>
            </a:r>
            <a:r>
              <a:rPr lang="en-ID" sz="2000" b="1" u="sng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telah</a:t>
            </a:r>
            <a:r>
              <a:rPr lang="en-ID" sz="2000" b="1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ID" sz="2000" b="1" u="sng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dibuat</a:t>
            </a:r>
            <a:endParaRPr lang="en-ID" sz="2000" b="1" u="sng" dirty="0">
              <a:effectLst/>
              <a:latin typeface="Times New Roman" panose="0202060305040502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016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D7BE622B-33F6-403F-D1C3-2BF4508586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63721"/>
            <a:ext cx="9144000" cy="1130557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Demonstrasi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Program</a:t>
            </a:r>
            <a:endParaRPr lang="en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7101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0BB3CA1-4F62-5999-7380-C07D2710E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690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Kesimpulan</a:t>
            </a:r>
            <a:endParaRPr lang="en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9762A1-44E1-D870-F46F-24A34D9BF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637"/>
            <a:ext cx="10515600" cy="456656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600" b="0" i="0" u="none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Pembuatan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rumah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sakit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merupakan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langkah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progresif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meningkatkan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kualitas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layanan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kesehatan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aksesibilitas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bagi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Pendekatan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model waterfall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memastikan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pengembangan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berjalan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terstruktur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efisien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Penggunaan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Node.js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sebagai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platform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utama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dan MongoDB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sebagai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database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memberikan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fleksibilitas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kinerja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baik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sementara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bahasa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pemrograman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EJS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menghasilkan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dinamis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berbasis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data. Postman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digunakan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pengujian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dokumentasi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API,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sedangkan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mekanisme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autentikasi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JWT Token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memastikan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akses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aman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terbatas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fitur-fitur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dapat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dengan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mudah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melakukan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pendaftaran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online,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penjadwalan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janji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temu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mengakses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informasi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penting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tentang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layanan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kesehatan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yang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tersedia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Diharapkan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meningkatkan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pengalaman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efisiensi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operasional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rumah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sakit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kualitas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layanan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kesehatan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secara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keseluruhan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b="0" i="0" u="none" strike="noStrike" dirty="0"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713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96FC9-AC3A-2D47-0D75-598BA8E73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80" y="1572208"/>
            <a:ext cx="4701394" cy="3713584"/>
          </a:xfrm>
        </p:spPr>
        <p:txBody>
          <a:bodyPr>
            <a:normAutofit/>
          </a:bodyPr>
          <a:lstStyle/>
          <a:p>
            <a:pPr algn="ctr"/>
            <a:r>
              <a:rPr lang="en-US" sz="9600" b="1" dirty="0">
                <a:latin typeface="Bauhaus 93" panose="04030905020B02020C02" pitchFamily="82" charset="0"/>
                <a:cs typeface="Times New Roman" panose="02020603050405020304" pitchFamily="18" charset="0"/>
              </a:rPr>
              <a:t>THANK YOU!</a:t>
            </a:r>
            <a:endParaRPr lang="en-ID" sz="9600" b="1" dirty="0">
              <a:latin typeface="Bauhaus 93" panose="04030905020B02020C02" pitchFamily="8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822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0BB3CA1-4F62-5999-7380-C07D2710E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690"/>
            <a:ext cx="10515600" cy="1325563"/>
          </a:xfrm>
        </p:spPr>
        <p:txBody>
          <a:bodyPr/>
          <a:lstStyle/>
          <a:p>
            <a:r>
              <a:rPr lang="en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Latar</a:t>
            </a:r>
            <a:r>
              <a:rPr lang="en-ID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D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Belakang</a:t>
            </a:r>
            <a:endParaRPr lang="en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9762A1-44E1-D870-F46F-24A34D9BF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7252"/>
            <a:ext cx="10515600" cy="4898371"/>
          </a:xfrm>
        </p:spPr>
        <p:txBody>
          <a:bodyPr>
            <a:noAutofit/>
          </a:bodyPr>
          <a:lstStyle/>
          <a:p>
            <a:pPr algn="just">
              <a:lnSpc>
                <a:spcPct val="200000"/>
              </a:lnSpc>
              <a:spcBef>
                <a:spcPts val="600"/>
              </a:spcBef>
            </a:pPr>
            <a:r>
              <a:rPr lang="en-US" sz="20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Penggunaan</a:t>
            </a:r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US" sz="20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Industri</a:t>
            </a:r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Kesehatan:</a:t>
            </a:r>
          </a:p>
          <a:p>
            <a:pPr algn="just">
              <a:lnSpc>
                <a:spcPct val="200000"/>
              </a:lnSpc>
              <a:spcBef>
                <a:spcPts val="600"/>
              </a:spcBef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Era digital yang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berkembang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membuat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menjadi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kebutuhan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penting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dalam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berbagai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sektor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termasuk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industri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kesehatan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Rumah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sakit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perlu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mengadopsi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teknologi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meningkatkan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efisiensi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aksesibilitas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dan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kualitas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layanan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kepada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Tujuan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pembuatan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rumah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sakit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memberikan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akses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informasi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lengkap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tentang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layanan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kesehatan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kemudahan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pendaftaran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online, dan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meningkatkan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komunikasi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antara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pasien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dan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tenaga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medis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lnSpc>
                <a:spcPct val="200000"/>
              </a:lnSpc>
              <a:spcBef>
                <a:spcPts val="600"/>
              </a:spcBef>
            </a:pPr>
            <a:endParaRPr lang="en-US" sz="2000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290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0BB3CA1-4F62-5999-7380-C07D2710E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690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9762A1-44E1-D870-F46F-24A34D9BF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3292"/>
            <a:ext cx="10515600" cy="4728042"/>
          </a:xfrm>
        </p:spPr>
        <p:txBody>
          <a:bodyPr>
            <a:noAutofit/>
          </a:bodyPr>
          <a:lstStyle/>
          <a:p>
            <a:pPr marL="0" indent="0" algn="just">
              <a:spcBef>
                <a:spcPts val="600"/>
              </a:spcBef>
              <a:buNone/>
            </a:pPr>
            <a:r>
              <a:rPr lang="en-US" sz="1600" b="1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5 </a:t>
            </a:r>
            <a:r>
              <a:rPr lang="en-US" sz="1600" b="1" u="sng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Tahapan</a:t>
            </a:r>
            <a:r>
              <a:rPr lang="en-US" sz="1600" b="1" u="sng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Model Waterfall :</a:t>
            </a:r>
            <a:endParaRPr lang="en-ID" sz="1600" u="sng" dirty="0">
              <a:effectLst/>
              <a:latin typeface="Times New Roman" panose="02020603050405020304" pitchFamily="18" charset="0"/>
              <a:ea typeface="Yu Mincho" panose="020B0400000000000000" pitchFamily="18" charset="-128"/>
            </a:endParaRPr>
          </a:p>
          <a:p>
            <a:pPr marL="0" indent="0" algn="just">
              <a:spcBef>
                <a:spcPts val="600"/>
              </a:spcBef>
              <a:buNone/>
            </a:pPr>
            <a:endParaRPr lang="en-US" sz="16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Requirement</a:t>
            </a:r>
            <a:endParaRPr lang="en-ID" sz="1600" dirty="0">
              <a:effectLst/>
              <a:latin typeface="Times New Roman" panose="02020603050405020304" pitchFamily="18" charset="0"/>
              <a:ea typeface="Yu Mincho" panose="020B0400000000000000" pitchFamily="18" charset="-128"/>
            </a:endParaRPr>
          </a:p>
          <a:p>
            <a:pPr marL="457200" algn="just">
              <a:spcBef>
                <a:spcPts val="300"/>
              </a:spcBef>
              <a:spcAft>
                <a:spcPts val="300"/>
              </a:spcAft>
            </a:pP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Tahapan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pertama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dimana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melakukan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analisis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kebutuhan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pengguna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serta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fungsionalitas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yang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diperlukan</a:t>
            </a:r>
            <a:endParaRPr lang="en-GB" sz="1600" dirty="0">
              <a:effectLst/>
              <a:latin typeface="Times New Roman" panose="02020603050405020304" pitchFamily="18" charset="0"/>
              <a:ea typeface="DengXian" panose="02010600030101010101" pitchFamily="2" charset="-122"/>
            </a:endParaRPr>
          </a:p>
          <a:p>
            <a:pPr marL="360363" indent="-360363" algn="just">
              <a:spcBef>
                <a:spcPts val="300"/>
              </a:spcBef>
              <a:spcAft>
                <a:spcPts val="300"/>
              </a:spcAft>
              <a:buFont typeface="+mj-lt"/>
              <a:buAutoNum type="arabicPeriod" startAt="2"/>
            </a:pP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Design</a:t>
            </a:r>
            <a:endParaRPr lang="en-ID" sz="1600" dirty="0">
              <a:effectLst/>
              <a:latin typeface="Times New Roman" panose="02020603050405020304" pitchFamily="18" charset="0"/>
              <a:ea typeface="Yu Mincho" panose="020B0400000000000000" pitchFamily="18" charset="-128"/>
            </a:endParaRPr>
          </a:p>
          <a:p>
            <a:pPr marL="457200" algn="just">
              <a:spcBef>
                <a:spcPts val="300"/>
              </a:spcBef>
              <a:spcAft>
                <a:spcPts val="300"/>
              </a:spcAft>
            </a:pP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Tahapan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ini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akan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melanjutkan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perancangan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desain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dari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website yang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te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lah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dibuat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sebelumnya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.</a:t>
            </a:r>
            <a:endParaRPr lang="en-ID" sz="1600" dirty="0">
              <a:latin typeface="Times New Roman" panose="02020603050405020304" pitchFamily="18" charset="0"/>
              <a:ea typeface="Yu Mincho" panose="020B0400000000000000" pitchFamily="18" charset="-128"/>
            </a:endParaRPr>
          </a:p>
          <a:p>
            <a:pPr marL="342900" indent="-342900" algn="just">
              <a:spcBef>
                <a:spcPts val="300"/>
              </a:spcBef>
              <a:spcAft>
                <a:spcPts val="300"/>
              </a:spcAft>
              <a:buFont typeface="+mj-lt"/>
              <a:buAutoNum type="arabicPeriod" startAt="3"/>
            </a:pP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Implementation</a:t>
            </a:r>
            <a:endParaRPr lang="en-ID" sz="1600" dirty="0">
              <a:effectLst/>
              <a:latin typeface="Times New Roman" panose="02020603050405020304" pitchFamily="18" charset="0"/>
              <a:ea typeface="Yu Mincho" panose="020B0400000000000000" pitchFamily="18" charset="-128"/>
            </a:endParaRPr>
          </a:p>
          <a:p>
            <a:pPr marL="457200" algn="just">
              <a:spcBef>
                <a:spcPts val="300"/>
              </a:spcBef>
              <a:spcAft>
                <a:spcPts val="300"/>
              </a:spcAft>
            </a:pP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Tahapan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ini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melibatkan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pengembangan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website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dengan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menggunakan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Node.JS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sebagai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platform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utama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dan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menggunakan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Bahasa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pemrogramman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EJS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untuk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pembuatan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tampilan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yang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dinamis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dan </a:t>
            </a:r>
            <a:r>
              <a:rPr lang="en-GB" sz="1600" dirty="0" err="1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interaktif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.</a:t>
            </a:r>
            <a:endParaRPr lang="en-ID" sz="1600" dirty="0">
              <a:effectLst/>
              <a:latin typeface="Times New Roman" panose="02020603050405020304" pitchFamily="18" charset="0"/>
              <a:ea typeface="Yu Mincho" panose="020B0400000000000000" pitchFamily="18" charset="-128"/>
            </a:endParaRPr>
          </a:p>
          <a:p>
            <a:pPr marL="342900" lvl="0" indent="-342900" algn="just">
              <a:spcBef>
                <a:spcPts val="300"/>
              </a:spcBef>
              <a:spcAft>
                <a:spcPts val="300"/>
              </a:spcAft>
              <a:buFont typeface="+mj-lt"/>
              <a:buAutoNum type="arabicPeriod" startAt="4"/>
            </a:pP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Integration &amp; Testing</a:t>
            </a:r>
            <a:endParaRPr lang="en-ID" sz="1600" dirty="0">
              <a:effectLst/>
              <a:latin typeface="Times New Roman" panose="02020603050405020304" pitchFamily="18" charset="0"/>
              <a:ea typeface="Yu Mincho" panose="020B0400000000000000" pitchFamily="18" charset="-128"/>
            </a:endParaRPr>
          </a:p>
          <a:p>
            <a:pPr marL="457200" algn="just">
              <a:spcBef>
                <a:spcPts val="300"/>
              </a:spcBef>
              <a:spcAft>
                <a:spcPts val="300"/>
              </a:spcAft>
            </a:pP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Tahapan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ini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akan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melakukan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pengujian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secara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keseluruhan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untuk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memastikan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website yang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dibuat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telah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berfungsi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atau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berjalan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dengan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baik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.</a:t>
            </a:r>
            <a:endParaRPr lang="en-ID" sz="1600" dirty="0">
              <a:effectLst/>
              <a:latin typeface="Times New Roman" panose="02020603050405020304" pitchFamily="18" charset="0"/>
              <a:ea typeface="Yu Mincho" panose="020B0400000000000000" pitchFamily="18" charset="-128"/>
            </a:endParaRPr>
          </a:p>
          <a:p>
            <a:pPr marL="342900" lvl="0" indent="-342900" algn="just">
              <a:spcBef>
                <a:spcPts val="300"/>
              </a:spcBef>
              <a:spcAft>
                <a:spcPts val="300"/>
              </a:spcAft>
              <a:buFont typeface="+mj-lt"/>
              <a:buAutoNum type="arabicPeriod" startAt="5"/>
            </a:pP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Operation &amp; Maintenance</a:t>
            </a:r>
            <a:endParaRPr lang="en-ID" sz="1600" dirty="0">
              <a:effectLst/>
              <a:latin typeface="Times New Roman" panose="02020603050405020304" pitchFamily="18" charset="0"/>
              <a:ea typeface="Yu Mincho" panose="020B0400000000000000" pitchFamily="18" charset="-128"/>
            </a:endParaRPr>
          </a:p>
          <a:p>
            <a:pPr marL="457200" algn="just">
              <a:spcBef>
                <a:spcPts val="300"/>
              </a:spcBef>
              <a:spcAft>
                <a:spcPts val="300"/>
              </a:spcAft>
            </a:pP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Tahapan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akhirnya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akan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diselesaikan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dengan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melakukan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pemeliharaan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dan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pembaharuan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website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secara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 </a:t>
            </a:r>
            <a:r>
              <a:rPr lang="en-GB" sz="1600" dirty="0" err="1">
                <a:latin typeface="Times New Roman" panose="02020603050405020304" pitchFamily="18" charset="0"/>
                <a:ea typeface="DengXian" panose="02010600030101010101" pitchFamily="2" charset="-122"/>
              </a:rPr>
              <a:t>berkala</a:t>
            </a:r>
            <a:r>
              <a:rPr lang="en-GB" sz="1600" dirty="0">
                <a:latin typeface="Times New Roman" panose="02020603050405020304" pitchFamily="18" charset="0"/>
                <a:ea typeface="DengXian" panose="02010600030101010101" pitchFamily="2" charset="-122"/>
              </a:rPr>
              <a:t>.</a:t>
            </a:r>
            <a:r>
              <a:rPr lang="en-GB" sz="1600" dirty="0">
                <a:effectLst/>
                <a:latin typeface="Times New Roman" panose="02020603050405020304" pitchFamily="18" charset="0"/>
                <a:ea typeface="DengXian" panose="02010600030101010101" pitchFamily="2" charset="-122"/>
              </a:rPr>
              <a:t>  </a:t>
            </a:r>
            <a:endParaRPr lang="en-GB" sz="1600" dirty="0">
              <a:latin typeface="Times New Roman" panose="02020603050405020304" pitchFamily="18" charset="0"/>
              <a:ea typeface="DengXian" panose="02010600030101010101" pitchFamily="2" charset="-122"/>
            </a:endParaRPr>
          </a:p>
          <a:p>
            <a:pPr indent="0" algn="just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engembangan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website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kami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Postman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alat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mengelola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API, dan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JSON Web Token (JWT)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sebagai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metode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autentifikasi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mengamankan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akses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fitur-fitur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tertentu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website.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menggunakan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model waterfall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dalam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pengembangan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website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rumah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sakit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dipastikan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bahwa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setiap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tahapan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pengembangan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dilakukan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secara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baik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dan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terstruktur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sehingga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hasil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akhirnya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dapat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memenuhi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standar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kualitas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yang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tinggi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dan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memenuhi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kebutuhan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pengguna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dengan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baik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ID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>
              <a:spcBef>
                <a:spcPts val="300"/>
              </a:spcBef>
              <a:spcAft>
                <a:spcPts val="300"/>
              </a:spcAft>
            </a:pPr>
            <a:endParaRPr lang="en-ID" sz="1600" dirty="0">
              <a:effectLst/>
              <a:latin typeface="Times New Roman" panose="02020603050405020304" pitchFamily="18" charset="0"/>
              <a:ea typeface="Yu Mincho" panose="020B0400000000000000" pitchFamily="18" charset="-128"/>
            </a:endParaRPr>
          </a:p>
          <a:p>
            <a:pPr marL="0" indent="0" algn="just">
              <a:spcBef>
                <a:spcPts val="600"/>
              </a:spcBef>
              <a:buNone/>
            </a:pPr>
            <a:endParaRPr lang="en-US" sz="1600" b="1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317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995FD-762B-FD3C-FF28-E85597BDB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Waterfall Methods</a:t>
            </a:r>
            <a:endParaRPr lang="en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EC4BBA9-FB6B-1CBF-012F-D09651C89E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891" y="2054699"/>
            <a:ext cx="7469123" cy="324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F9269D-F633-0C5D-AED0-B32B05DB4402}"/>
              </a:ext>
            </a:extLst>
          </p:cNvPr>
          <p:cNvSpPr txBox="1"/>
          <p:nvPr/>
        </p:nvSpPr>
        <p:spPr>
          <a:xfrm>
            <a:off x="3048000" y="5102301"/>
            <a:ext cx="6096000" cy="837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Gambar</a:t>
            </a:r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1</a:t>
            </a:r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.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Waterfall Methods</a:t>
            </a:r>
            <a:endParaRPr lang="en-ID" sz="16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 </a:t>
            </a:r>
            <a:endParaRPr lang="en-ID" sz="16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360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0BB3CA1-4F62-5999-7380-C07D2710E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690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Hasil</a:t>
            </a:r>
            <a:endParaRPr lang="en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89241A-6BFC-038E-FA4F-686AD46109E0}"/>
              </a:ext>
            </a:extLst>
          </p:cNvPr>
          <p:cNvSpPr txBox="1"/>
          <p:nvPr/>
        </p:nvSpPr>
        <p:spPr>
          <a:xfrm>
            <a:off x="838200" y="1694082"/>
            <a:ext cx="10825716" cy="8374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Tampilan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awal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sebelum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masuk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ke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website, user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harus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melakukan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login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atau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registrasi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terlebih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dahulu</a:t>
            </a:r>
            <a:endParaRPr lang="en-ID" sz="1600" u="sng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800" b="1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 </a:t>
            </a:r>
            <a:endParaRPr lang="en-ID" sz="1600" u="sng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6" name="Gambar 1">
            <a:extLst>
              <a:ext uri="{FF2B5EF4-FFF2-40B4-BE49-F238E27FC236}">
                <a16:creationId xmlns:a16="http://schemas.microsoft.com/office/drawing/2014/main" id="{7A79519B-E2EF-E082-8DB0-C8A2B4FF4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363" y="2375142"/>
            <a:ext cx="5256636" cy="27887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F31A253-4CC6-3E89-2F6A-92B79F09D051}"/>
              </a:ext>
            </a:extLst>
          </p:cNvPr>
          <p:cNvSpPr txBox="1"/>
          <p:nvPr/>
        </p:nvSpPr>
        <p:spPr>
          <a:xfrm>
            <a:off x="418795" y="5284000"/>
            <a:ext cx="6097772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 2.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Login Page</a:t>
            </a:r>
            <a:endParaRPr lang="en-ID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" name="Gambar 1">
            <a:extLst>
              <a:ext uri="{FF2B5EF4-FFF2-40B4-BE49-F238E27FC236}">
                <a16:creationId xmlns:a16="http://schemas.microsoft.com/office/drawing/2014/main" id="{FFBB68E2-9537-9306-7852-673BEFDE1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057" y="2375142"/>
            <a:ext cx="5263127" cy="27887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6D28801-3AB3-4E0C-11F3-CB5E45EAF008}"/>
              </a:ext>
            </a:extLst>
          </p:cNvPr>
          <p:cNvSpPr txBox="1"/>
          <p:nvPr/>
        </p:nvSpPr>
        <p:spPr>
          <a:xfrm>
            <a:off x="5675433" y="5284000"/>
            <a:ext cx="6097772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 3.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Registrasi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Page</a:t>
            </a:r>
            <a:endParaRPr lang="en-ID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271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0BB3CA1-4F62-5999-7380-C07D2710E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690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Hasil (2)</a:t>
            </a:r>
            <a:endParaRPr lang="en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Gambar 1">
            <a:extLst>
              <a:ext uri="{FF2B5EF4-FFF2-40B4-BE49-F238E27FC236}">
                <a16:creationId xmlns:a16="http://schemas.microsoft.com/office/drawing/2014/main" id="{A2F283CC-E749-F394-B917-091D74B84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44" y="2211246"/>
            <a:ext cx="6705511" cy="35770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0F4CBF-888F-2C82-136A-320C70EA7B33}"/>
              </a:ext>
            </a:extLst>
          </p:cNvPr>
          <p:cNvSpPr txBox="1"/>
          <p:nvPr/>
        </p:nvSpPr>
        <p:spPr>
          <a:xfrm>
            <a:off x="3047113" y="5881165"/>
            <a:ext cx="6097772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 4.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Registrasi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MongoDB</a:t>
            </a:r>
            <a:endParaRPr lang="en-ID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056703-7EC6-CA58-2D2E-E26BC1A64855}"/>
              </a:ext>
            </a:extLst>
          </p:cNvPr>
          <p:cNvSpPr txBox="1"/>
          <p:nvPr/>
        </p:nvSpPr>
        <p:spPr>
          <a:xfrm>
            <a:off x="3047113" y="1285502"/>
            <a:ext cx="6097772" cy="7092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>
              <a:lnSpc>
                <a:spcPct val="115000"/>
              </a:lnSpc>
              <a:spcAft>
                <a:spcPts val="1000"/>
              </a:spcAft>
            </a:pPr>
            <a:r>
              <a:rPr lang="en-US" b="1" u="sng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Berikut</a:t>
            </a:r>
            <a:r>
              <a:rPr lang="en-US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u="sng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adalah</a:t>
            </a:r>
            <a:r>
              <a:rPr lang="en-US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u="sng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u="sng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registrasi</a:t>
            </a:r>
            <a:r>
              <a:rPr lang="en-US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u="sng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dari</a:t>
            </a:r>
            <a:r>
              <a:rPr lang="en-US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MongoDB database yang kami </a:t>
            </a:r>
            <a:r>
              <a:rPr lang="en-US" b="1" u="sng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gunakan</a:t>
            </a:r>
            <a:r>
              <a:rPr lang="en-US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u="sng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untuk</a:t>
            </a:r>
            <a:r>
              <a:rPr lang="en-US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website </a:t>
            </a:r>
            <a:r>
              <a:rPr lang="en-US" b="1" u="sng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</a:t>
            </a:r>
            <a:endParaRPr lang="en-ID" sz="1600" u="sng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284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F0BB3CA1-4F62-5999-7380-C07D2710E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1690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Hasil (3)</a:t>
            </a:r>
            <a:endParaRPr lang="en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9762A1-44E1-D870-F46F-24A34D9BF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8727"/>
            <a:ext cx="10515600" cy="456656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600" b="0" i="0" u="none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sz="1600" i="0" u="none" strike="noStrike" dirty="0"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610596-2B02-B7E3-4722-A1A98DFF03A7}"/>
              </a:ext>
            </a:extLst>
          </p:cNvPr>
          <p:cNvSpPr txBox="1"/>
          <p:nvPr/>
        </p:nvSpPr>
        <p:spPr>
          <a:xfrm>
            <a:off x="838199" y="1517514"/>
            <a:ext cx="10007009" cy="4174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en-US" sz="1600" b="1" i="0" u="sng" strike="noStrike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Berikut</a:t>
            </a:r>
            <a:r>
              <a:rPr lang="en-US" sz="1600" b="1" i="0" u="sng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i="0" u="sng" strike="noStrike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adalah</a:t>
            </a:r>
            <a:r>
              <a:rPr lang="en-US" sz="1600" b="1" i="0" u="sng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i="0" u="sng" strike="noStrike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tampilan</a:t>
            </a:r>
            <a:r>
              <a:rPr lang="en-US" sz="1600" b="1" i="0" u="sng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i="0" u="sng" strike="noStrike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untuk</a:t>
            </a:r>
            <a:r>
              <a:rPr lang="en-US" sz="1600" b="1" i="0" u="sng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homepage dashboard </a:t>
            </a:r>
            <a:r>
              <a:rPr lang="en-US" sz="1600" b="1" i="0" u="sng" strike="noStrike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dari</a:t>
            </a:r>
            <a:r>
              <a:rPr lang="en-US" sz="1600" b="1" i="0" u="sng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website  </a:t>
            </a:r>
            <a:r>
              <a:rPr lang="en-US" sz="1600" b="1" i="0" u="sng" strike="noStrike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Rumah</a:t>
            </a:r>
            <a:r>
              <a:rPr lang="en-US" sz="1600" b="1" i="0" u="sng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i="0" u="sng" strike="noStrike" dirty="0" err="1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Sakit</a:t>
            </a:r>
            <a:r>
              <a:rPr lang="en-US" sz="1600" b="1" i="0" u="sng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Royal Victory</a:t>
            </a:r>
          </a:p>
        </p:txBody>
      </p:sp>
      <p:pic>
        <p:nvPicPr>
          <p:cNvPr id="3" name="Gambar 1">
            <a:extLst>
              <a:ext uri="{FF2B5EF4-FFF2-40B4-BE49-F238E27FC236}">
                <a16:creationId xmlns:a16="http://schemas.microsoft.com/office/drawing/2014/main" id="{D48169CC-5CF0-AEBF-B4CD-08F108E5E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8175" y="2252089"/>
            <a:ext cx="5535649" cy="29306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C5F6DE-1E9D-4DA2-2E83-B4B12A46BBEB}"/>
              </a:ext>
            </a:extLst>
          </p:cNvPr>
          <p:cNvSpPr txBox="1"/>
          <p:nvPr/>
        </p:nvSpPr>
        <p:spPr>
          <a:xfrm>
            <a:off x="3047113" y="5532155"/>
            <a:ext cx="6097772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 5.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Home Page</a:t>
            </a:r>
            <a:endParaRPr lang="en-ID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3934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40331-F2AC-C42C-9920-74ABA4F3B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Hasil (4)</a:t>
            </a:r>
            <a:endParaRPr lang="en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E2A9DC-1851-C755-2840-DCF14ADBBE24}"/>
              </a:ext>
            </a:extLst>
          </p:cNvPr>
          <p:cNvSpPr txBox="1"/>
          <p:nvPr/>
        </p:nvSpPr>
        <p:spPr>
          <a:xfrm>
            <a:off x="895313" y="1547726"/>
            <a:ext cx="10188322" cy="7092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Bef>
                <a:spcPts val="300"/>
              </a:spcBef>
              <a:spcAft>
                <a:spcPts val="1000"/>
              </a:spcAft>
            </a:pP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Kami juga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membuat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fitur-fitur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yang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bisa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digunakan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dengan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user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seperti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tampilan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list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dokter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sehingga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user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mengetahui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deskripsi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dokternya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serta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bisa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membuat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penjadwalan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dengan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dokter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tersebut</a:t>
            </a:r>
            <a:r>
              <a:rPr lang="en-US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.</a:t>
            </a:r>
            <a:endParaRPr lang="en-ID" sz="1600" b="1" u="sng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3" name="Gambar 1">
            <a:extLst>
              <a:ext uri="{FF2B5EF4-FFF2-40B4-BE49-F238E27FC236}">
                <a16:creationId xmlns:a16="http://schemas.microsoft.com/office/drawing/2014/main" id="{743AA48F-47D6-15DC-B9FA-7EB61BE6B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33266"/>
            <a:ext cx="5429644" cy="2877008"/>
          </a:xfrm>
          <a:prstGeom prst="rect">
            <a:avLst/>
          </a:prstGeom>
        </p:spPr>
      </p:pic>
      <p:pic>
        <p:nvPicPr>
          <p:cNvPr id="5" name="Gambar 1">
            <a:extLst>
              <a:ext uri="{FF2B5EF4-FFF2-40B4-BE49-F238E27FC236}">
                <a16:creationId xmlns:a16="http://schemas.microsoft.com/office/drawing/2014/main" id="{AFEC5150-3FA4-718A-6B96-98A7ED587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956" y="2433266"/>
            <a:ext cx="5209410" cy="275542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3222BE1-A358-2A8A-C8C4-076A6C97D4FB}"/>
              </a:ext>
            </a:extLst>
          </p:cNvPr>
          <p:cNvSpPr txBox="1"/>
          <p:nvPr/>
        </p:nvSpPr>
        <p:spPr>
          <a:xfrm>
            <a:off x="504136" y="5486581"/>
            <a:ext cx="6097772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 6.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List Dokter</a:t>
            </a:r>
            <a:endParaRPr lang="en-ID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87F6C0-3497-006F-7172-13CFA7E86B6E}"/>
              </a:ext>
            </a:extLst>
          </p:cNvPr>
          <p:cNvSpPr txBox="1"/>
          <p:nvPr/>
        </p:nvSpPr>
        <p:spPr>
          <a:xfrm>
            <a:off x="5880775" y="5364995"/>
            <a:ext cx="6097772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 7.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Jadwal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Dokter</a:t>
            </a:r>
            <a:endParaRPr lang="en-ID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1028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6CEA2-E254-78B8-E05A-872DE94D8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Hasil (5)</a:t>
            </a:r>
            <a:endParaRPr lang="en-ID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A160A6-2B3C-B727-50A1-F186A521AF9A}"/>
              </a:ext>
            </a:extLst>
          </p:cNvPr>
          <p:cNvSpPr txBox="1"/>
          <p:nvPr/>
        </p:nvSpPr>
        <p:spPr>
          <a:xfrm>
            <a:off x="838200" y="1478771"/>
            <a:ext cx="11006470" cy="77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Bef>
                <a:spcPts val="300"/>
              </a:spcBef>
              <a:spcAft>
                <a:spcPts val="1000"/>
              </a:spcAft>
            </a:pP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Apabila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user </a:t>
            </a: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telah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membuat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jadwal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dengan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dokter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yang </a:t>
            </a: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dipilihnya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maka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akan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muncul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</a:t>
            </a: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reservasinya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di </a:t>
            </a:r>
            <a:r>
              <a:rPr lang="en-US" sz="2000" b="1" u="sng" dirty="0" err="1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halaman</a:t>
            </a:r>
            <a:r>
              <a:rPr lang="en-US" sz="2000" b="1" u="sng" dirty="0">
                <a:solidFill>
                  <a:srgbClr val="000000"/>
                </a:solidFill>
                <a:latin typeface="Times New Roman" panose="02020603050405020304" pitchFamily="18" charset="0"/>
                <a:ea typeface="DengXian" panose="02010600030101010101" pitchFamily="2" charset="-122"/>
                <a:cs typeface="Arial" panose="020B0604020202020204" pitchFamily="34" charset="0"/>
              </a:rPr>
              <a:t> history</a:t>
            </a:r>
            <a:endParaRPr lang="en-ID" sz="2000" b="1" u="sng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3" name="Gambar 1">
            <a:extLst>
              <a:ext uri="{FF2B5EF4-FFF2-40B4-BE49-F238E27FC236}">
                <a16:creationId xmlns:a16="http://schemas.microsoft.com/office/drawing/2014/main" id="{10114E49-3C61-C9B9-B0A1-054FD6B1E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168" y="2232985"/>
            <a:ext cx="6294474" cy="33519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D172A3-DEDC-4008-6226-20FDF2BB0A68}"/>
              </a:ext>
            </a:extLst>
          </p:cNvPr>
          <p:cNvSpPr txBox="1"/>
          <p:nvPr/>
        </p:nvSpPr>
        <p:spPr>
          <a:xfrm>
            <a:off x="3440519" y="5584965"/>
            <a:ext cx="6097772" cy="390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algn="ctr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Gambar 8.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Tampilan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Reservasi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Saat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Terisi</a:t>
            </a:r>
            <a:endParaRPr lang="en-ID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508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571334e-9bf8-495e-a15c-1b05109c4bd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0919E97846364784B9187ADD95A28C" ma:contentTypeVersion="8" ma:contentTypeDescription="Create a new document." ma:contentTypeScope="" ma:versionID="d9b5c7a406b56b81cd5d00c586634af2">
  <xsd:schema xmlns:xsd="http://www.w3.org/2001/XMLSchema" xmlns:xs="http://www.w3.org/2001/XMLSchema" xmlns:p="http://schemas.microsoft.com/office/2006/metadata/properties" xmlns:ns3="7ccd6903-53f6-4492-99bd-78e017e8c563" xmlns:ns4="a571334e-9bf8-495e-a15c-1b05109c4bdd" targetNamespace="http://schemas.microsoft.com/office/2006/metadata/properties" ma:root="true" ma:fieldsID="b1dcd1b967f19d7ba70fee6cdf7c0f91" ns3:_="" ns4:_="">
    <xsd:import namespace="7ccd6903-53f6-4492-99bd-78e017e8c563"/>
    <xsd:import namespace="a571334e-9bf8-495e-a15c-1b05109c4bdd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_activity" minOccurs="0"/>
                <xsd:element ref="ns4:MediaServiceObjectDetectorVersions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cd6903-53f6-4492-99bd-78e017e8c56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71334e-9bf8-495e-a15c-1b05109c4bd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54337DF-2F22-4DB6-BBA1-7D2140110FB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13E23C-E688-4D73-B929-34496C46D284}">
  <ds:schemaRefs>
    <ds:schemaRef ds:uri="http://schemas.openxmlformats.org/package/2006/metadata/core-properties"/>
    <ds:schemaRef ds:uri="http://purl.org/dc/elements/1.1/"/>
    <ds:schemaRef ds:uri="7ccd6903-53f6-4492-99bd-78e017e8c563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purl.org/dc/terms/"/>
    <ds:schemaRef ds:uri="a571334e-9bf8-495e-a15c-1b05109c4bdd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7C36888-7DAE-4771-BC5E-4B94F93DBFE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ccd6903-53f6-4492-99bd-78e017e8c563"/>
    <ds:schemaRef ds:uri="a571334e-9bf8-495e-a15c-1b05109c4bd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1842</TotalTime>
  <Words>640</Words>
  <Application>Microsoft Office PowerPoint</Application>
  <PresentationFormat>Layar Lebar</PresentationFormat>
  <Paragraphs>62</Paragraphs>
  <Slides>16</Slides>
  <Notes>2</Notes>
  <HiddenSlides>0</HiddenSlides>
  <MMClips>0</MMClips>
  <ScaleCrop>false</ScaleCrop>
  <HeadingPairs>
    <vt:vector size="6" baseType="variant">
      <vt:variant>
        <vt:lpstr>Font Dipakai</vt:lpstr>
      </vt:variant>
      <vt:variant>
        <vt:i4>5</vt:i4>
      </vt:variant>
      <vt:variant>
        <vt:lpstr>Tema</vt:lpstr>
      </vt:variant>
      <vt:variant>
        <vt:i4>1</vt:i4>
      </vt:variant>
      <vt:variant>
        <vt:lpstr>Judul Slide</vt:lpstr>
      </vt:variant>
      <vt:variant>
        <vt:i4>16</vt:i4>
      </vt:variant>
    </vt:vector>
  </HeadingPairs>
  <TitlesOfParts>
    <vt:vector size="22" baseType="lpstr">
      <vt:lpstr>Arial</vt:lpstr>
      <vt:lpstr>Bauhaus 93</vt:lpstr>
      <vt:lpstr>Calibri</vt:lpstr>
      <vt:lpstr>Calibri Light</vt:lpstr>
      <vt:lpstr>Times New Roman</vt:lpstr>
      <vt:lpstr>Office Theme</vt:lpstr>
      <vt:lpstr>BACKEND PROGRAMMING : WEBSITE RUMAH SAKIT</vt:lpstr>
      <vt:lpstr>Latar Belakang</vt:lpstr>
      <vt:lpstr>Methodology</vt:lpstr>
      <vt:lpstr>Waterfall Methods</vt:lpstr>
      <vt:lpstr>Hasil</vt:lpstr>
      <vt:lpstr>Hasil (2)</vt:lpstr>
      <vt:lpstr>Hasil (3)</vt:lpstr>
      <vt:lpstr>Hasil (4)</vt:lpstr>
      <vt:lpstr>Hasil (5)</vt:lpstr>
      <vt:lpstr>Hasil (6)</vt:lpstr>
      <vt:lpstr>Hasil (7)</vt:lpstr>
      <vt:lpstr>Hasil (8)</vt:lpstr>
      <vt:lpstr>Hasil (9)</vt:lpstr>
      <vt:lpstr>Demonstrasi Program</vt:lpstr>
      <vt:lpstr>Kesimpulan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KOSMAYANDI 625170025</dc:creator>
  <cp:lastModifiedBy>SHEILA TANIA</cp:lastModifiedBy>
  <cp:revision>65</cp:revision>
  <dcterms:created xsi:type="dcterms:W3CDTF">2020-06-08T01:30:48Z</dcterms:created>
  <dcterms:modified xsi:type="dcterms:W3CDTF">2024-05-03T10:41:16Z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0x010100210919E97846364784B9187ADD95A28C</vt:lpwstr>
  </property>
  <property fmtid="{D5CDD505-2E9C-101B-9397-08002B2CF9AE}" pid="3" name="MediaServiceImageTags">
    <vt:lpwstr/>
  </property>
</Properties>
</file>

<file path=docProps/thumbnail.jpeg>
</file>